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7" r:id="rId3"/>
    <p:sldId id="268" r:id="rId4"/>
    <p:sldId id="269" r:id="rId5"/>
    <p:sldId id="266" r:id="rId6"/>
    <p:sldId id="270" r:id="rId7"/>
    <p:sldId id="271" r:id="rId8"/>
    <p:sldId id="272" r:id="rId9"/>
    <p:sldId id="273" r:id="rId10"/>
    <p:sldId id="275" r:id="rId11"/>
    <p:sldId id="277" r:id="rId12"/>
    <p:sldId id="278" r:id="rId13"/>
    <p:sldId id="280" r:id="rId14"/>
    <p:sldId id="281" r:id="rId15"/>
    <p:sldId id="282" r:id="rId16"/>
    <p:sldId id="279"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9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F50DC3F8-6801-4E95-B56D-03A2D9F6E182}" type="datetimeFigureOut">
              <a:rPr lang="id-ID" smtClean="0"/>
              <a:pPr/>
              <a:t>25/08/2020</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5A27D9C-7D59-417B-BC01-728E5508B764}"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50DC3F8-6801-4E95-B56D-03A2D9F6E182}" type="datetimeFigureOut">
              <a:rPr lang="id-ID" smtClean="0"/>
              <a:pPr/>
              <a:t>25/08/2020</a:t>
            </a:fld>
            <a:endParaRPr lang="id-ID"/>
          </a:p>
        </p:txBody>
      </p:sp>
      <p:sp>
        <p:nvSpPr>
          <p:cNvPr id="27" name="Slide Number Placeholder 26"/>
          <p:cNvSpPr>
            <a:spLocks noGrp="1"/>
          </p:cNvSpPr>
          <p:nvPr>
            <p:ph type="sldNum" sz="quarter" idx="11"/>
          </p:nvPr>
        </p:nvSpPr>
        <p:spPr/>
        <p:txBody>
          <a:bodyPr rtlCol="0"/>
          <a:lstStyle/>
          <a:p>
            <a:fld id="{F5A27D9C-7D59-417B-BC01-728E5508B764}"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F50DC3F8-6801-4E95-B56D-03A2D9F6E182}" type="datetimeFigureOut">
              <a:rPr lang="id-ID" smtClean="0"/>
              <a:pPr/>
              <a:t>25/08/2020</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F5A27D9C-7D59-417B-BC01-728E5508B764}"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0DC3F8-6801-4E95-B56D-03A2D9F6E182}" type="datetimeFigureOut">
              <a:rPr lang="id-ID" smtClean="0"/>
              <a:pPr/>
              <a:t>25/08/2020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5A27D9C-7D59-417B-BC01-728E5508B764}"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50DC3F8-6801-4E95-B56D-03A2D9F6E182}" type="datetimeFigureOut">
              <a:rPr lang="id-ID" smtClean="0"/>
              <a:pPr/>
              <a:t>25/08/2020</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5A27D9C-7D59-417B-BC01-728E5508B76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a:bodyPr>
          <a:lstStyle/>
          <a:p>
            <a:r>
              <a:rPr lang="id-ID" sz="6000" b="1" u="sng" dirty="0" smtClean="0"/>
              <a:t>Teknik-teknik pengolahanan</a:t>
            </a:r>
            <a:endParaRPr lang="id-ID" sz="6000" b="1" u="sng" dirty="0"/>
          </a:p>
        </p:txBody>
      </p:sp>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id-ID" sz="2400" dirty="0" smtClean="0"/>
              <a:t>1. Teknik Pengolahan makanan panas basah (moist heat) :</a:t>
            </a:r>
            <a:br>
              <a:rPr lang="id-ID" sz="2400" dirty="0" smtClean="0"/>
            </a:br>
            <a:r>
              <a:rPr lang="id-ID" sz="2400" dirty="0"/>
              <a:t/>
            </a:r>
            <a:br>
              <a:rPr lang="id-ID" sz="2400" dirty="0"/>
            </a:br>
            <a:r>
              <a:rPr lang="id-ID" sz="2400" dirty="0" smtClean="0"/>
              <a:t>Teknik pengolahan panas basah adalah pengolahan bahan makanan dengan berbahan cairan sebagai pematang.</a:t>
            </a:r>
            <a:br>
              <a:rPr lang="id-ID" sz="2400" dirty="0" smtClean="0"/>
            </a:br>
            <a:endParaRPr lang="id-ID" sz="2400" dirty="0"/>
          </a:p>
        </p:txBody>
      </p:sp>
    </p:spTree>
  </p:cSld>
  <p:clrMapOvr>
    <a:masterClrMapping/>
  </p:clrMapOvr>
  <p:transition>
    <p:split orient="ver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8742"/>
          </a:xfrm>
        </p:spPr>
        <p:txBody>
          <a:bodyPr>
            <a:normAutofit/>
          </a:bodyPr>
          <a:lstStyle/>
          <a:p>
            <a:r>
              <a:rPr lang="id-ID" sz="2400" dirty="0" smtClean="0"/>
              <a:t>Teknik Merebus (Boiling) : </a:t>
            </a:r>
            <a:br>
              <a:rPr lang="id-ID" sz="2400" dirty="0" smtClean="0"/>
            </a:br>
            <a:r>
              <a:rPr lang="id-ID" sz="2400" dirty="0" smtClean="0"/>
              <a:t>Merebus adalah mengolah bahan makanan dengan cairan yang sudah mendidih. Cairan yang dapat digunakan yaitu air, kaldu, dan susu.</a:t>
            </a:r>
            <a:br>
              <a:rPr lang="id-ID" sz="2400" dirty="0" smtClean="0"/>
            </a:br>
            <a:endParaRPr lang="id-ID" sz="2400" dirty="0"/>
          </a:p>
        </p:txBody>
      </p:sp>
      <p:pic>
        <p:nvPicPr>
          <p:cNvPr id="4" name="Picture 3" descr="makanan rebus.jpg"/>
          <p:cNvPicPr>
            <a:picLocks noChangeAspect="1"/>
          </p:cNvPicPr>
          <p:nvPr/>
        </p:nvPicPr>
        <p:blipFill>
          <a:blip r:embed="rId2"/>
          <a:stretch>
            <a:fillRect/>
          </a:stretch>
        </p:blipFill>
        <p:spPr>
          <a:xfrm>
            <a:off x="1714480" y="3214686"/>
            <a:ext cx="5857916" cy="2786064"/>
          </a:xfrm>
          <a:prstGeom prst="rect">
            <a:avLst/>
          </a:prstGeom>
        </p:spPr>
      </p:pic>
    </p:spTree>
  </p:cSld>
  <p:clrMapOvr>
    <a:masterClrMapping/>
  </p:clrMapOvr>
  <p:transition>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97370"/>
          </a:xfrm>
        </p:spPr>
        <p:txBody>
          <a:bodyPr>
            <a:normAutofit/>
          </a:bodyPr>
          <a:lstStyle/>
          <a:p>
            <a:r>
              <a:rPr lang="id-ID" sz="2400" dirty="0" smtClean="0"/>
              <a:t>Teknik merebus menutup bahan pangan (poaching):</a:t>
            </a:r>
            <a:br>
              <a:rPr lang="id-ID" sz="2400" dirty="0" smtClean="0"/>
            </a:br>
            <a:r>
              <a:rPr lang="id-ID" sz="2400" dirty="0" smtClean="0"/>
              <a:t>Poaching adalah teknik memasak makanan dalam bahan cair sebatas menutupi bahan pangan dengan api dibawah titik didih 92°-96°C. Makanan yang diolah berupa makanan lunak dan dapat lebih cepat pengolahannya yaitu buah, sayuran, telur dan ikan. </a:t>
            </a:r>
            <a:br>
              <a:rPr lang="id-ID" sz="2400" dirty="0" smtClean="0"/>
            </a:br>
            <a:endParaRPr lang="id-ID" sz="2400" dirty="0"/>
          </a:p>
        </p:txBody>
      </p:sp>
      <p:pic>
        <p:nvPicPr>
          <p:cNvPr id="3" name="Picture 2" descr="makanan rebus 2.jpg"/>
          <p:cNvPicPr>
            <a:picLocks noChangeAspect="1"/>
          </p:cNvPicPr>
          <p:nvPr/>
        </p:nvPicPr>
        <p:blipFill>
          <a:blip r:embed="rId2"/>
          <a:stretch>
            <a:fillRect/>
          </a:stretch>
        </p:blipFill>
        <p:spPr>
          <a:xfrm>
            <a:off x="2643174" y="3571876"/>
            <a:ext cx="4691074" cy="2928946"/>
          </a:xfrm>
          <a:prstGeom prst="rect">
            <a:avLst/>
          </a:prstGeom>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3320"/>
          </a:xfrm>
        </p:spPr>
        <p:txBody>
          <a:bodyPr>
            <a:normAutofit/>
          </a:bodyPr>
          <a:lstStyle/>
          <a:p>
            <a:r>
              <a:rPr lang="id-ID" sz="2400" dirty="0" smtClean="0"/>
              <a:t>Teknik pengolahan yang sering diterapkan pada pengolahan hasil samping serelia, kacangan dan umbi menjadi produk pangan dasar dan teknik merebus (boiling), mengukus (steaming) dan menggoreng (frying).</a:t>
            </a:r>
            <a:endParaRPr lang="id-ID" sz="2400" dirty="0"/>
          </a:p>
        </p:txBody>
      </p:sp>
    </p:spTree>
  </p:cSld>
  <p:clrMapOvr>
    <a:masterClrMapping/>
  </p:clrMapOvr>
  <p:transition>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3320"/>
          </a:xfrm>
        </p:spPr>
        <p:txBody>
          <a:bodyPr>
            <a:normAutofit/>
          </a:bodyPr>
          <a:lstStyle/>
          <a:p>
            <a:r>
              <a:rPr lang="id-ID" sz="2800" dirty="0" smtClean="0"/>
              <a:t>Teknik merebus dengan sedikit cairan (braising)Merebus dengan sedikit cairan adalah merebus dengan cakupan cairan yang digunakan setengah dari bahan makanan, dalam sebuah panci tertutp dan api dikecilkan. Berfungsi agar aroma makanan keluar lebih menyatu dan lebih lunak.</a:t>
            </a:r>
            <a:endParaRPr lang="id-ID" sz="2800" dirty="0"/>
          </a:p>
        </p:txBody>
      </p:sp>
    </p:spTree>
  </p:cSld>
  <p:clrMapOvr>
    <a:masterClrMapping/>
  </p:clrMapOvr>
  <p:transition>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40312"/>
          </a:xfrm>
        </p:spPr>
        <p:txBody>
          <a:bodyPr>
            <a:normAutofit/>
          </a:bodyPr>
          <a:lstStyle/>
          <a:p>
            <a:r>
              <a:rPr lang="id-ID" sz="2400" dirty="0" smtClean="0"/>
              <a:t>Teknik menyetup/menggulai (stewing) :</a:t>
            </a:r>
            <a:br>
              <a:rPr lang="id-ID" sz="2400" dirty="0" smtClean="0"/>
            </a:br>
            <a:r>
              <a:rPr lang="id-ID" sz="2400" dirty="0" smtClean="0"/>
              <a:t>Menyetup merupakan mengolah bahan makan dengan terlebih dahulu ditumis, dan dilajutkan direbus dengan sedikit cairan pertujuan agar aroma yang keluar bersatu padu dengan makanan.</a:t>
            </a:r>
            <a:br>
              <a:rPr lang="id-ID" sz="2400" dirty="0" smtClean="0"/>
            </a:br>
            <a:r>
              <a:rPr lang="id-ID" sz="2400" dirty="0" smtClean="0"/>
              <a:t/>
            </a:r>
            <a:br>
              <a:rPr lang="id-ID" sz="2400" dirty="0" smtClean="0"/>
            </a:br>
            <a:endParaRPr lang="id-ID" sz="2400" dirty="0"/>
          </a:p>
        </p:txBody>
      </p:sp>
      <p:pic>
        <p:nvPicPr>
          <p:cNvPr id="3" name="Picture 2" descr="gulai1.jpg"/>
          <p:cNvPicPr>
            <a:picLocks noChangeAspect="1"/>
          </p:cNvPicPr>
          <p:nvPr/>
        </p:nvPicPr>
        <p:blipFill>
          <a:blip r:embed="rId2"/>
          <a:stretch>
            <a:fillRect/>
          </a:stretch>
        </p:blipFill>
        <p:spPr>
          <a:xfrm>
            <a:off x="2071670" y="3643314"/>
            <a:ext cx="5286388" cy="2928934"/>
          </a:xfrm>
          <a:prstGeom prst="rect">
            <a:avLst/>
          </a:prstGeom>
        </p:spPr>
      </p:pic>
    </p:spTree>
  </p:cSld>
  <p:clrMapOvr>
    <a:masterClrMapping/>
  </p:clrMapOvr>
  <p:transition>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54362"/>
          </a:xfrm>
        </p:spPr>
        <p:txBody>
          <a:bodyPr>
            <a:normAutofit/>
          </a:bodyPr>
          <a:lstStyle/>
          <a:p>
            <a:r>
              <a:rPr lang="id-ID" sz="2400" dirty="0" smtClean="0"/>
              <a:t>Teknik mengukus (steaming):</a:t>
            </a:r>
            <a:br>
              <a:rPr lang="id-ID" sz="2400" dirty="0" smtClean="0"/>
            </a:br>
            <a:r>
              <a:rPr lang="id-ID" sz="2400" dirty="0" smtClean="0"/>
              <a:t>Mengukus adalah memasak makanan dengan uap air mendidih. Sebelum mengukus, alat pengukus yang sudah berisi air harus dipanaskan terlebih dahulu hingga mengeluarkan uap. Makanan akan menjadi lebih lembut, serta tetap menjaga nilai gizi bahan makanan.</a:t>
            </a:r>
            <a:br>
              <a:rPr lang="id-ID" sz="2400" dirty="0" smtClean="0"/>
            </a:br>
            <a:endParaRPr lang="id-ID" sz="2400" dirty="0"/>
          </a:p>
        </p:txBody>
      </p:sp>
      <p:pic>
        <p:nvPicPr>
          <p:cNvPr id="3" name="Picture 2" descr="mengukus.jpg"/>
          <p:cNvPicPr>
            <a:picLocks noChangeAspect="1"/>
          </p:cNvPicPr>
          <p:nvPr/>
        </p:nvPicPr>
        <p:blipFill>
          <a:blip r:embed="rId2"/>
          <a:stretch>
            <a:fillRect/>
          </a:stretch>
        </p:blipFill>
        <p:spPr>
          <a:xfrm>
            <a:off x="2357422" y="3429000"/>
            <a:ext cx="4286280" cy="2695579"/>
          </a:xfrm>
          <a:prstGeom prst="rect">
            <a:avLst/>
          </a:prstGeom>
        </p:spPr>
      </p:pic>
    </p:spTree>
  </p:cSld>
  <p:clrMapOvr>
    <a:masterClrMapping/>
  </p:clrMapOvr>
  <p:transition>
    <p:comb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54560"/>
          </a:xfrm>
        </p:spPr>
        <p:txBody>
          <a:bodyPr>
            <a:normAutofit/>
          </a:bodyPr>
          <a:lstStyle/>
          <a:p>
            <a:r>
              <a:rPr lang="id-ID" sz="2400" dirty="0" smtClean="0"/>
              <a:t>Teknik mendidihkan (simmering):</a:t>
            </a:r>
            <a:br>
              <a:rPr lang="id-ID" sz="2400" dirty="0" smtClean="0"/>
            </a:br>
            <a:r>
              <a:rPr lang="id-ID" sz="2400" dirty="0" smtClean="0"/>
              <a:t>Mendidihkan merupakan memasak bahan makanan dengan saus atau bahan cair yang terlebih dahulu didihkan dengan api dikecilkan di bawah titik didih serta direbus dalam waktu lama. Biasanya untuk membuat kaldu untuk mengeluarkan ekstrak daging  yang  direbus. </a:t>
            </a:r>
            <a:br>
              <a:rPr lang="id-ID" sz="2400" dirty="0" smtClean="0"/>
            </a:br>
            <a:r>
              <a:rPr lang="id-ID" sz="2400" dirty="0" smtClean="0"/>
              <a:t/>
            </a:r>
            <a:br>
              <a:rPr lang="id-ID" sz="2400" dirty="0" smtClean="0"/>
            </a:br>
            <a:endParaRPr lang="id-ID" sz="2400" dirty="0"/>
          </a:p>
        </p:txBody>
      </p:sp>
      <p:pic>
        <p:nvPicPr>
          <p:cNvPr id="3" name="Picture 2" descr="didih.jpg"/>
          <p:cNvPicPr>
            <a:picLocks noChangeAspect="1"/>
          </p:cNvPicPr>
          <p:nvPr/>
        </p:nvPicPr>
        <p:blipFill>
          <a:blip r:embed="rId2"/>
          <a:stretch>
            <a:fillRect/>
          </a:stretch>
        </p:blipFill>
        <p:spPr>
          <a:xfrm>
            <a:off x="2928926" y="4000504"/>
            <a:ext cx="3071834" cy="2500330"/>
          </a:xfrm>
          <a:prstGeom prst="rect">
            <a:avLst/>
          </a:prstGeom>
        </p:spPr>
      </p:pic>
    </p:spTree>
  </p:cSld>
  <p:clrMapOvr>
    <a:masterClrMapping/>
  </p:clrMapOvr>
  <p:transition>
    <p:cover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8229600" cy="4429156"/>
          </a:xfrm>
        </p:spPr>
        <p:txBody>
          <a:bodyPr>
            <a:normAutofit/>
          </a:bodyPr>
          <a:lstStyle/>
          <a:p>
            <a:r>
              <a:rPr lang="id-ID" sz="2400" dirty="0" smtClean="0"/>
              <a:t>Teknik mengetim:</a:t>
            </a:r>
            <a:br>
              <a:rPr lang="id-ID" sz="2400" dirty="0" smtClean="0"/>
            </a:br>
            <a:r>
              <a:rPr lang="id-ID" sz="2400" dirty="0" smtClean="0"/>
              <a:t> Mengetim adalah memasak bahan makanan pada dua panci berbeda, satu besar dan satu kecil. Biasanya untuk membuat cokelat.</a:t>
            </a:r>
            <a:br>
              <a:rPr lang="id-ID" sz="2400" dirty="0" smtClean="0"/>
            </a:br>
            <a:endParaRPr lang="id-ID" sz="2400" dirty="0"/>
          </a:p>
        </p:txBody>
      </p:sp>
      <p:pic>
        <p:nvPicPr>
          <p:cNvPr id="3" name="Picture 2" descr="mengetim.jpg"/>
          <p:cNvPicPr>
            <a:picLocks noChangeAspect="1"/>
          </p:cNvPicPr>
          <p:nvPr/>
        </p:nvPicPr>
        <p:blipFill>
          <a:blip r:embed="rId2"/>
          <a:stretch>
            <a:fillRect/>
          </a:stretch>
        </p:blipFill>
        <p:spPr>
          <a:xfrm>
            <a:off x="2857488" y="3500438"/>
            <a:ext cx="3324231" cy="2643206"/>
          </a:xfrm>
          <a:prstGeom prst="rect">
            <a:avLst/>
          </a:prstGeom>
        </p:spPr>
      </p:pic>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54494"/>
          </a:xfrm>
        </p:spPr>
        <p:txBody>
          <a:bodyPr>
            <a:normAutofit/>
          </a:bodyPr>
          <a:lstStyle/>
          <a:p>
            <a:r>
              <a:rPr lang="id-ID" sz="2400" dirty="0" smtClean="0"/>
              <a:t>Teknik Pengolahan makanan panas basah (dry heat cooking):</a:t>
            </a:r>
            <a:br>
              <a:rPr lang="id-ID" sz="2400" dirty="0" smtClean="0"/>
            </a:br>
            <a:r>
              <a:rPr lang="id-ID" sz="2400" dirty="0" smtClean="0"/>
              <a:t>Teknik pengolahan panas kering adalah pengolahan bahan makanan tanpa penggunaan cairan.</a:t>
            </a:r>
            <a:br>
              <a:rPr lang="id-ID" sz="2400" dirty="0" smtClean="0"/>
            </a:br>
            <a:endParaRPr lang="id-ID" sz="2400" dirty="0"/>
          </a:p>
        </p:txBody>
      </p:sp>
      <p:pic>
        <p:nvPicPr>
          <p:cNvPr id="3" name="Picture 2" descr="panas basah.jpg"/>
          <p:cNvPicPr>
            <a:picLocks noChangeAspect="1"/>
          </p:cNvPicPr>
          <p:nvPr/>
        </p:nvPicPr>
        <p:blipFill>
          <a:blip r:embed="rId2"/>
          <a:stretch>
            <a:fillRect/>
          </a:stretch>
        </p:blipFill>
        <p:spPr>
          <a:xfrm>
            <a:off x="2357422" y="3857628"/>
            <a:ext cx="4000528" cy="2143140"/>
          </a:xfrm>
          <a:prstGeom prst="rect">
            <a:avLst/>
          </a:prstGeom>
        </p:spPr>
      </p:pic>
    </p:spTree>
  </p:cSld>
  <p:clrMapOvr>
    <a:masterClrMapping/>
  </p:clrMapOvr>
  <p:transition>
    <p:strip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928670"/>
            <a:ext cx="8229600" cy="2797172"/>
          </a:xfrm>
        </p:spPr>
        <p:txBody>
          <a:bodyPr>
            <a:normAutofit fontScale="90000"/>
          </a:bodyPr>
          <a:lstStyle/>
          <a:p>
            <a:r>
              <a:rPr lang="id-ID" sz="2400" dirty="0" smtClean="0"/>
              <a:t/>
            </a:r>
            <a:br>
              <a:rPr lang="id-ID" sz="2400" dirty="0" smtClean="0"/>
            </a:br>
            <a:r>
              <a:rPr lang="id-ID" sz="2400" dirty="0" smtClean="0"/>
              <a:t/>
            </a:r>
            <a:br>
              <a:rPr lang="id-ID" sz="2400" dirty="0" smtClean="0"/>
            </a:br>
            <a:r>
              <a:rPr lang="id-ID" sz="2400" dirty="0"/>
              <a:t/>
            </a:r>
            <a:br>
              <a:rPr lang="id-ID" sz="2400" dirty="0"/>
            </a:br>
            <a:r>
              <a:rPr lang="id-ID" sz="2400" dirty="0" smtClean="0"/>
              <a:t/>
            </a:r>
            <a:br>
              <a:rPr lang="id-ID" sz="2400" dirty="0" smtClean="0"/>
            </a:br>
            <a:r>
              <a:rPr lang="id-ID" sz="2400" dirty="0"/>
              <a:t/>
            </a:r>
            <a:br>
              <a:rPr lang="id-ID" sz="2400" dirty="0"/>
            </a:br>
            <a:r>
              <a:rPr lang="id-ID" sz="2400" dirty="0" smtClean="0"/>
              <a:t/>
            </a:r>
            <a:br>
              <a:rPr lang="id-ID" sz="2400" dirty="0" smtClean="0"/>
            </a:br>
            <a:r>
              <a:rPr lang="id-ID" sz="2400" dirty="0" smtClean="0"/>
              <a:t>Teknik menggoreng dengan minyak basah (deep frying):</a:t>
            </a:r>
            <a:br>
              <a:rPr lang="id-ID" sz="2400" dirty="0" smtClean="0"/>
            </a:br>
            <a:r>
              <a:rPr lang="id-ID" sz="2400" dirty="0" smtClean="0"/>
              <a:t>Menggoreng dengan minyak basah berarti memasak bahan makanan dengan minyak banyak dan suhu yang tinggi, supaya makanan terasa crispy. Teknik ini digunakan pada buah, sayuran, daging dan unggas, juga ikan,Teknik menggoreng dengan minyak sedikit (shallow frying)Menggoreng dengan minyak sedikit merupakan proses menggoreng cepat dengan sedikit minyak dan hanya satu kali dibalik. Bahan makanan menjadi tidak terlalu matang, asam amino pada bahan makanan tetap, protein dan beberapa vitamin B sedikit menyusut.</a:t>
            </a:r>
            <a:br>
              <a:rPr lang="id-ID" sz="2400" dirty="0" smtClean="0"/>
            </a:br>
            <a:r>
              <a:rPr lang="id-ID" sz="2400" dirty="0" smtClean="0"/>
              <a:t/>
            </a:r>
            <a:br>
              <a:rPr lang="id-ID" sz="2400" dirty="0" smtClean="0"/>
            </a:br>
            <a:r>
              <a:rPr lang="id-ID" sz="2400" dirty="0" smtClean="0"/>
              <a:t/>
            </a:r>
            <a:br>
              <a:rPr lang="id-ID" sz="2400" dirty="0" smtClean="0"/>
            </a:br>
            <a:r>
              <a:rPr lang="id-ID" sz="2400" dirty="0" smtClean="0"/>
              <a:t/>
            </a:r>
            <a:br>
              <a:rPr lang="id-ID" sz="2400" dirty="0" smtClean="0"/>
            </a:br>
            <a:r>
              <a:rPr lang="id-ID" sz="2400" dirty="0" smtClean="0"/>
              <a:t/>
            </a:r>
            <a:br>
              <a:rPr lang="id-ID" sz="2400" dirty="0" smtClean="0"/>
            </a:br>
            <a:endParaRPr lang="id-ID" sz="2400" dirty="0"/>
          </a:p>
        </p:txBody>
      </p:sp>
      <p:pic>
        <p:nvPicPr>
          <p:cNvPr id="3" name="Picture 2" descr="goreng basah.jpg"/>
          <p:cNvPicPr>
            <a:picLocks noChangeAspect="1"/>
          </p:cNvPicPr>
          <p:nvPr/>
        </p:nvPicPr>
        <p:blipFill>
          <a:blip r:embed="rId2"/>
          <a:stretch>
            <a:fillRect/>
          </a:stretch>
        </p:blipFill>
        <p:spPr>
          <a:xfrm>
            <a:off x="2643174" y="4214818"/>
            <a:ext cx="4000528" cy="2428892"/>
          </a:xfrm>
          <a:prstGeom prst="rect">
            <a:avLst/>
          </a:prstGeom>
        </p:spPr>
      </p:pic>
    </p:spTree>
  </p:cSld>
  <p:clrMapOvr>
    <a:masterClrMapping/>
  </p:clrMapOvr>
  <p:transition>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3654428"/>
          </a:xfrm>
        </p:spPr>
        <p:txBody>
          <a:bodyPr>
            <a:normAutofit/>
          </a:bodyPr>
          <a:lstStyle/>
          <a:p>
            <a:r>
              <a:rPr lang="id-ID" sz="2400" dirty="0" smtClean="0"/>
              <a:t>Teknik menumis (sauteing):</a:t>
            </a:r>
            <a:br>
              <a:rPr lang="id-ID" sz="2400" dirty="0" smtClean="0"/>
            </a:br>
            <a:r>
              <a:rPr lang="id-ID" sz="2400" dirty="0" smtClean="0"/>
              <a:t>Menumis adalah teknik mengolah bahan makanan dengan sedikit minyak dan diaduk cepat dalam waktu singkat. Cairan yang digunakan adalah saus, krim, dan lainnya. Biasanya bahan makanan diiris terlebih dahulu, sebelum ditumis.</a:t>
            </a:r>
            <a:br>
              <a:rPr lang="id-ID" sz="2400" dirty="0" smtClean="0"/>
            </a:br>
            <a:endParaRPr lang="id-ID" sz="2400" dirty="0"/>
          </a:p>
        </p:txBody>
      </p:sp>
      <p:pic>
        <p:nvPicPr>
          <p:cNvPr id="3" name="Picture 2" descr="tumis.jpg"/>
          <p:cNvPicPr>
            <a:picLocks noChangeAspect="1"/>
          </p:cNvPicPr>
          <p:nvPr/>
        </p:nvPicPr>
        <p:blipFill>
          <a:blip r:embed="rId2"/>
          <a:stretch>
            <a:fillRect/>
          </a:stretch>
        </p:blipFill>
        <p:spPr>
          <a:xfrm>
            <a:off x="1357290" y="3429000"/>
            <a:ext cx="6572296" cy="3177565"/>
          </a:xfrm>
          <a:prstGeom prst="rect">
            <a:avLst/>
          </a:prstGeom>
        </p:spPr>
      </p:pic>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928670"/>
            <a:ext cx="8229600" cy="3154362"/>
          </a:xfrm>
        </p:spPr>
        <p:txBody>
          <a:bodyPr>
            <a:normAutofit/>
          </a:bodyPr>
          <a:lstStyle/>
          <a:p>
            <a:r>
              <a:rPr lang="id-ID" sz="2400" dirty="0" smtClean="0"/>
              <a:t>Teknik memanggang (baking):</a:t>
            </a:r>
            <a:br>
              <a:rPr lang="id-ID" sz="2400" dirty="0" smtClean="0"/>
            </a:br>
            <a:r>
              <a:rPr lang="id-ID" sz="2400" dirty="0" smtClean="0"/>
              <a:t>Memanggang merupakan teknik pengolahan melalui oven dengan panas dari segala arah dibantu minyak atau air.</a:t>
            </a:r>
            <a:br>
              <a:rPr lang="id-ID" sz="2400" dirty="0" smtClean="0"/>
            </a:br>
            <a:r>
              <a:rPr lang="id-ID" sz="2400" dirty="0" smtClean="0"/>
              <a:t/>
            </a:r>
            <a:br>
              <a:rPr lang="id-ID" sz="2400" dirty="0" smtClean="0"/>
            </a:br>
            <a:endParaRPr lang="id-ID" sz="2400" dirty="0"/>
          </a:p>
        </p:txBody>
      </p:sp>
      <p:pic>
        <p:nvPicPr>
          <p:cNvPr id="3" name="Picture 2" descr="memanggang.jpg"/>
          <p:cNvPicPr>
            <a:picLocks noChangeAspect="1"/>
          </p:cNvPicPr>
          <p:nvPr/>
        </p:nvPicPr>
        <p:blipFill>
          <a:blip r:embed="rId2"/>
          <a:stretch>
            <a:fillRect/>
          </a:stretch>
        </p:blipFill>
        <p:spPr>
          <a:xfrm>
            <a:off x="2214546" y="3429000"/>
            <a:ext cx="4857784" cy="2943240"/>
          </a:xfrm>
          <a:prstGeom prst="rect">
            <a:avLst/>
          </a:prstGeom>
        </p:spPr>
      </p:pic>
    </p:spTree>
  </p:cSld>
  <p:clrMapOvr>
    <a:masterClrMapping/>
  </p:clrMapOvr>
  <p:transition>
    <p:strips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71480"/>
            <a:ext cx="8229600" cy="3297238"/>
          </a:xfrm>
        </p:spPr>
        <p:txBody>
          <a:bodyPr>
            <a:normAutofit/>
          </a:bodyPr>
          <a:lstStyle/>
          <a:p>
            <a:r>
              <a:rPr lang="id-ID" sz="2400" dirty="0" smtClean="0"/>
              <a:t>Teknik membakar (grilling):</a:t>
            </a:r>
            <a:br>
              <a:rPr lang="id-ID" sz="2400" dirty="0" smtClean="0"/>
            </a:br>
            <a:r>
              <a:rPr lang="id-ID" sz="2400" dirty="0" smtClean="0"/>
              <a:t>Membakar adalah teknik mengolah bahan makanan di atas lempengan besi panas secara langsung. Suhu yang digunakan sekitar 92°C. Biasanya diberikan sedikit minyak dalam pengolahan jenis ini.</a:t>
            </a:r>
            <a:br>
              <a:rPr lang="id-ID" sz="2400" dirty="0" smtClean="0"/>
            </a:br>
            <a:r>
              <a:rPr lang="id-ID" sz="2400" dirty="0" smtClean="0"/>
              <a:t/>
            </a:r>
            <a:br>
              <a:rPr lang="id-ID" sz="2400" dirty="0" smtClean="0"/>
            </a:br>
            <a:endParaRPr lang="id-ID" sz="2400" dirty="0"/>
          </a:p>
        </p:txBody>
      </p:sp>
      <p:pic>
        <p:nvPicPr>
          <p:cNvPr id="3" name="Picture 2" descr="bakar.jpg"/>
          <p:cNvPicPr>
            <a:picLocks noChangeAspect="1"/>
          </p:cNvPicPr>
          <p:nvPr/>
        </p:nvPicPr>
        <p:blipFill>
          <a:blip r:embed="rId2"/>
          <a:stretch>
            <a:fillRect/>
          </a:stretch>
        </p:blipFill>
        <p:spPr>
          <a:xfrm>
            <a:off x="2000232" y="3357562"/>
            <a:ext cx="4857784" cy="2857520"/>
          </a:xfrm>
          <a:prstGeom prst="rect">
            <a:avLst/>
          </a:prstGeom>
        </p:spPr>
      </p:pic>
    </p:spTree>
  </p:cSld>
  <p:clrMapOvr>
    <a:masterClrMapping/>
  </p:clrMapOvr>
  <p:transition>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3320"/>
          </a:xfrm>
        </p:spPr>
        <p:txBody>
          <a:bodyPr>
            <a:normAutofit/>
          </a:bodyPr>
          <a:lstStyle/>
          <a:p>
            <a:r>
              <a:rPr lang="id-ID" sz="6000" dirty="0" smtClean="0"/>
              <a:t>	 Terima kasih			</a:t>
            </a:r>
            <a:endParaRPr lang="id-ID" sz="6000" dirty="0"/>
          </a:p>
        </p:txBody>
      </p:sp>
      <p:sp>
        <p:nvSpPr>
          <p:cNvPr id="3" name="Smiley Face 2"/>
          <p:cNvSpPr/>
          <p:nvPr/>
        </p:nvSpPr>
        <p:spPr>
          <a:xfrm>
            <a:off x="6072198" y="2786058"/>
            <a:ext cx="785818" cy="1000132"/>
          </a:xfrm>
          <a:prstGeom prst="smileyFac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202</TotalTime>
  <Words>146</Words>
  <Application>Microsoft Office PowerPoint</Application>
  <PresentationFormat>On-screen Show (4:3)</PresentationFormat>
  <Paragraphs>16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Urban</vt:lpstr>
      <vt:lpstr>Teknik-teknik pengolahanan</vt:lpstr>
      <vt:lpstr>1. Teknik Pengolahan makanan panas basah (moist heat) :  Teknik pengolahan panas basah adalah pengolahan bahan makanan dengan berbahan cairan sebagai pematang. </vt:lpstr>
      <vt:lpstr>Teknik Merebus (Boiling) :  Merebus adalah mengolah bahan makanan dengan cairan yang sudah mendidih. Cairan yang dapat digunakan yaitu air, kaldu, dan susu. </vt:lpstr>
      <vt:lpstr>Teknik merebus menutup bahan pangan (poaching): Poaching adalah teknik memasak makanan dalam bahan cair sebatas menutupi bahan pangan dengan api dibawah titik didih 92°-96°C. Makanan yang diolah berupa makanan lunak dan dapat lebih cepat pengolahannya yaitu buah, sayuran, telur dan ikan.  </vt:lpstr>
      <vt:lpstr>Teknik pengolahan yang sering diterapkan pada pengolahan hasil samping serelia, kacangan dan umbi menjadi produk pangan dasar dan teknik merebus (boiling), mengukus (steaming) dan menggoreng (frying).</vt:lpstr>
      <vt:lpstr>Teknik merebus dengan sedikit cairan (braising)Merebus dengan sedikit cairan adalah merebus dengan cakupan cairan yang digunakan setengah dari bahan makanan, dalam sebuah panci tertutp dan api dikecilkan. Berfungsi agar aroma makanan keluar lebih menyatu dan lebih lunak.</vt:lpstr>
      <vt:lpstr>Teknik menyetup/menggulai (stewing) : Menyetup merupakan mengolah bahan makan dengan terlebih dahulu ditumis, dan dilajutkan direbus dengan sedikit cairan pertujuan agar aroma yang keluar bersatu padu dengan makanan.  </vt:lpstr>
      <vt:lpstr>Teknik mengukus (steaming): Mengukus adalah memasak makanan dengan uap air mendidih. Sebelum mengukus, alat pengukus yang sudah berisi air harus dipanaskan terlebih dahulu hingga mengeluarkan uap. Makanan akan menjadi lebih lembut, serta tetap menjaga nilai gizi bahan makanan. </vt:lpstr>
      <vt:lpstr>Teknik mendidihkan (simmering): Mendidihkan merupakan memasak bahan makanan dengan saus atau bahan cair yang terlebih dahulu didihkan dengan api dikecilkan di bawah titik didih serta direbus dalam waktu lama. Biasanya untuk membuat kaldu untuk mengeluarkan ekstrak daging  yang  direbus.   </vt:lpstr>
      <vt:lpstr>Teknik mengetim:  Mengetim adalah memasak bahan makanan pada dua panci berbeda, satu besar dan satu kecil. Biasanya untuk membuat cokelat. </vt:lpstr>
      <vt:lpstr>Teknik Pengolahan makanan panas basah (dry heat cooking): Teknik pengolahan panas kering adalah pengolahan bahan makanan tanpa penggunaan cairan. </vt:lpstr>
      <vt:lpstr>      Teknik menggoreng dengan minyak basah (deep frying): Menggoreng dengan minyak basah berarti memasak bahan makanan dengan minyak banyak dan suhu yang tinggi, supaya makanan terasa crispy. Teknik ini digunakan pada buah, sayuran, daging dan unggas, juga ikan,Teknik menggoreng dengan minyak sedikit (shallow frying)Menggoreng dengan minyak sedikit merupakan proses menggoreng cepat dengan sedikit minyak dan hanya satu kali dibalik. Bahan makanan menjadi tidak terlalu matang, asam amino pada bahan makanan tetap, protein dan beberapa vitamin B sedikit menyusut.     </vt:lpstr>
      <vt:lpstr>Teknik menumis (sauteing): Menumis adalah teknik mengolah bahan makanan dengan sedikit minyak dan diaduk cepat dalam waktu singkat. Cairan yang digunakan adalah saus, krim, dan lainnya. Biasanya bahan makanan diiris terlebih dahulu, sebelum ditumis. </vt:lpstr>
      <vt:lpstr>Teknik memanggang (baking): Memanggang merupakan teknik pengolahan melalui oven dengan panas dari segala arah dibantu minyak atau air.  </vt:lpstr>
      <vt:lpstr>Teknik membakar (grilling): Membakar adalah teknik mengolah bahan makanan di atas lempengan besi panas secara langsung. Suhu yang digunakan sekitar 92°C. Biasanya diberikan sedikit minyak dalam pengolahan jenis ini.  </vt:lpstr>
      <vt:lpstr>  Terima kasih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Teknik pengolahan yang sering diterapkan pada pengolahan hasil samping serelia, kacangan dan umbi menjadi produk pangan dasar dan teknik merebus (boiling), mengukus (steaming) dan menggoreng (frying).PembahasanMacam-macam teknik pengolahan makanan :1. Teknik Pengolahan Pangan Panas Basah (Moist Heat)a. Teknik Merebus (Boiling), adalah mengolah bahan makanan dalam air.b. Teknik Merebus Menutup Bahan Pangan (Poaching), adalah mengolah bahan makanan dalam air, airnya sebatas menutupi bahan makanan yang direbus dan dengan api kecil. Biasanya untuk makanan yang lunak seperti telur, buah, sayur.c. Teknik Merebus dengan Sedikit Cairan (Braising), adalah mengolah bahan makanan dalam air, airnya kira-kira setengah dari bahan yang akan direbusd. Teknik Menyetup/Menggulai (Stewing), adalah mengolah bahan makanan yang terlebih dahulu ditumis bumbunya, dan direbus dengan cairan yang berbumbu dan cairan yang tidak terlalu banyak dengan api sedang.e. Teknik Mengukus (Steaming), adalah memasak bahan makanan dengan uap air mendidih.f. Teknik Mendidih (Simmering), adalah mengolah bahan makanan dengan bahan cair atau lainnya yang dididihkan dahulu,g. Teknik Mengetim, adalah memasak bahan makanan dengan menggunakan dua buah panci yang berbeda ukuran2. Teknik Pengolahan Pangan Panas Kering (Dry Heat Cooking)a. Teknik Menggoreng dengan Minyak Banyak (Deep Frying)b. Teknik Menggoreng dengan Minyak Sedikit (Shallow Frying)c. Teknik Menumis (Sauteing)d. Teknik Memanggang (Baking)e. Teknik Membakar (Grilling)3. Teknik Pengolahan Pangan Lainnyaa. Menghaluskanb. Mencampurc. Menyaring/Memerasd.</dc:title>
  <dc:creator>LENOVO</dc:creator>
  <cp:lastModifiedBy>LENOVO</cp:lastModifiedBy>
  <cp:revision>42</cp:revision>
  <dcterms:created xsi:type="dcterms:W3CDTF">2020-08-13T12:28:50Z</dcterms:created>
  <dcterms:modified xsi:type="dcterms:W3CDTF">2020-08-25T12:21:32Z</dcterms:modified>
</cp:coreProperties>
</file>